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3"/>
    <p:sldId id="263" r:id="rId4"/>
    <p:sldId id="257" r:id="rId5"/>
    <p:sldId id="258" r:id="rId6"/>
    <p:sldId id="264" r:id="rId7"/>
    <p:sldId id="265" r:id="rId8"/>
    <p:sldId id="266" r:id="rId9"/>
    <p:sldId id="267"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endParaRPr lang="ja-JP" altLang="en-US"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endParaRPr lang="ja-JP" altLang="en-US" smtClean="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endParaRPr lang="ja-JP" altLang="en-US"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endParaRPr lang="ja-JP" altLang="en-US"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endParaRPr lang="ja-JP" altLang="en-US" smtClean="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endParaRPr lang="ja-JP" altLang="en-US"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endParaRPr lang="ja-JP" altLang="en-US" smtClean="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endParaRPr lang="ja-JP" altLang="en-US"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endParaRPr lang="ja-JP" altLang="en-US" smtClean="0"/>
          </a:p>
          <a:p>
            <a:pPr lvl="1"/>
            <a:r>
              <a:rPr lang="ja-JP" altLang="en-US" smtClean="0"/>
              <a:t>第 </a:t>
            </a:r>
            <a:r>
              <a:rPr lang="en-US" altLang="ja-JP" smtClean="0"/>
              <a:t>2 </a:t>
            </a:r>
            <a:r>
              <a:rPr lang="ja-JP" altLang="en-US" smtClean="0"/>
              <a:t>レベル</a:t>
            </a:r>
            <a:endParaRPr lang="ja-JP" altLang="en-US" smtClean="0"/>
          </a:p>
          <a:p>
            <a:pPr lvl="2"/>
            <a:r>
              <a:rPr lang="ja-JP" altLang="en-US" smtClean="0"/>
              <a:t>第 </a:t>
            </a:r>
            <a:r>
              <a:rPr lang="en-US" altLang="ja-JP" smtClean="0"/>
              <a:t>3 </a:t>
            </a:r>
            <a:r>
              <a:rPr lang="ja-JP" altLang="en-US" smtClean="0"/>
              <a:t>レベル</a:t>
            </a:r>
            <a:endParaRPr lang="ja-JP" altLang="en-US" smtClean="0"/>
          </a:p>
          <a:p>
            <a:pPr lvl="3"/>
            <a:r>
              <a:rPr lang="ja-JP" altLang="en-US" smtClean="0"/>
              <a:t>第 </a:t>
            </a:r>
            <a:r>
              <a:rPr lang="en-US" altLang="ja-JP" smtClean="0"/>
              <a:t>4 </a:t>
            </a:r>
            <a:r>
              <a:rPr lang="ja-JP" altLang="en-US" smtClean="0"/>
              <a:t>レベル</a:t>
            </a:r>
            <a:endParaRPr lang="ja-JP" altLang="en-US" smtClean="0"/>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ja-JP" altLang="en-US" smtClean="0"/>
              <a:t>マスター テキストの書式設定</a:t>
            </a:r>
            <a:endParaRPr lang="ja-JP" altLang="en-US" smtClean="0"/>
          </a:p>
          <a:p>
            <a:pPr lvl="1"/>
            <a:r>
              <a:rPr lang="ja-JP" altLang="en-US" smtClean="0"/>
              <a:t>第 </a:t>
            </a:r>
            <a:r>
              <a:rPr lang="en-US" altLang="ja-JP" smtClean="0"/>
              <a:t>2 </a:t>
            </a:r>
            <a:r>
              <a:rPr lang="ja-JP" altLang="en-US" smtClean="0"/>
              <a:t>レベル</a:t>
            </a:r>
            <a:endParaRPr lang="ja-JP" altLang="en-US" smtClean="0"/>
          </a:p>
          <a:p>
            <a:pPr lvl="2"/>
            <a:r>
              <a:rPr lang="ja-JP" altLang="en-US" smtClean="0"/>
              <a:t>第 </a:t>
            </a:r>
            <a:r>
              <a:rPr lang="en-US" altLang="ja-JP" smtClean="0"/>
              <a:t>3 </a:t>
            </a:r>
            <a:r>
              <a:rPr lang="ja-JP" altLang="en-US" smtClean="0"/>
              <a:t>レベル</a:t>
            </a:r>
            <a:endParaRPr lang="ja-JP" altLang="en-US" smtClean="0"/>
          </a:p>
          <a:p>
            <a:pPr lvl="3"/>
            <a:r>
              <a:rPr lang="ja-JP" altLang="en-US" smtClean="0"/>
              <a:t>第 </a:t>
            </a:r>
            <a:r>
              <a:rPr lang="en-US" altLang="ja-JP" smtClean="0"/>
              <a:t>4 </a:t>
            </a:r>
            <a:r>
              <a:rPr lang="ja-JP" altLang="en-US" smtClean="0"/>
              <a:t>レベル</a:t>
            </a:r>
            <a:endParaRPr lang="ja-JP" altLang="en-US" smtClean="0"/>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ja-JP" altLang="en-US" smtClean="0"/>
              <a:t>マスター テキストの書式設定</a:t>
            </a:r>
            <a:endParaRPr lang="ja-JP" altLang="en-US" smtClean="0"/>
          </a:p>
          <a:p>
            <a:pPr lvl="1"/>
            <a:r>
              <a:rPr lang="ja-JP" altLang="en-US" smtClean="0"/>
              <a:t>第 </a:t>
            </a:r>
            <a:r>
              <a:rPr lang="en-US" altLang="ja-JP" smtClean="0"/>
              <a:t>2 </a:t>
            </a:r>
            <a:r>
              <a:rPr lang="ja-JP" altLang="en-US" smtClean="0"/>
              <a:t>レベル</a:t>
            </a:r>
            <a:endParaRPr lang="ja-JP" altLang="en-US" smtClean="0"/>
          </a:p>
          <a:p>
            <a:pPr lvl="2"/>
            <a:r>
              <a:rPr lang="ja-JP" altLang="en-US" smtClean="0"/>
              <a:t>第 </a:t>
            </a:r>
            <a:r>
              <a:rPr lang="en-US" altLang="ja-JP" smtClean="0"/>
              <a:t>3 </a:t>
            </a:r>
            <a:r>
              <a:rPr lang="ja-JP" altLang="en-US" smtClean="0"/>
              <a:t>レベル</a:t>
            </a:r>
            <a:endParaRPr lang="ja-JP" altLang="en-US" smtClean="0"/>
          </a:p>
          <a:p>
            <a:pPr lvl="3"/>
            <a:r>
              <a:rPr lang="ja-JP" altLang="en-US" smtClean="0"/>
              <a:t>第 </a:t>
            </a:r>
            <a:r>
              <a:rPr lang="en-US" altLang="ja-JP" smtClean="0"/>
              <a:t>4 </a:t>
            </a:r>
            <a:r>
              <a:rPr lang="ja-JP" altLang="en-US" smtClean="0"/>
              <a:t>レベル</a:t>
            </a:r>
            <a:endParaRPr lang="ja-JP" altLang="en-US" smtClean="0"/>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endParaRPr lang="ja-JP" altLang="en-US"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ja-JP" altLang="en-US" smtClean="0"/>
              <a:t>マスター テキストの書式設定</a:t>
            </a:r>
            <a:endParaRPr lang="ja-JP" altLang="en-US" smtClean="0"/>
          </a:p>
          <a:p>
            <a:pPr lvl="1"/>
            <a:r>
              <a:rPr lang="ja-JP" altLang="en-US" smtClean="0"/>
              <a:t>第 </a:t>
            </a:r>
            <a:r>
              <a:rPr lang="en-US" altLang="ja-JP" smtClean="0"/>
              <a:t>2 </a:t>
            </a:r>
            <a:r>
              <a:rPr lang="ja-JP" altLang="en-US" smtClean="0"/>
              <a:t>レベル</a:t>
            </a:r>
            <a:endParaRPr lang="ja-JP" altLang="en-US" smtClean="0"/>
          </a:p>
          <a:p>
            <a:pPr lvl="2"/>
            <a:r>
              <a:rPr lang="ja-JP" altLang="en-US" smtClean="0"/>
              <a:t>第 </a:t>
            </a:r>
            <a:r>
              <a:rPr lang="en-US" altLang="ja-JP" smtClean="0"/>
              <a:t>3 </a:t>
            </a:r>
            <a:r>
              <a:rPr lang="ja-JP" altLang="en-US" smtClean="0"/>
              <a:t>レベル</a:t>
            </a:r>
            <a:endParaRPr lang="ja-JP" altLang="en-US" smtClean="0"/>
          </a:p>
          <a:p>
            <a:pPr lvl="3"/>
            <a:r>
              <a:rPr lang="ja-JP" altLang="en-US" smtClean="0"/>
              <a:t>第 </a:t>
            </a:r>
            <a:r>
              <a:rPr lang="en-US" altLang="ja-JP" smtClean="0"/>
              <a:t>4 </a:t>
            </a:r>
            <a:r>
              <a:rPr lang="ja-JP" altLang="en-US" smtClean="0"/>
              <a:t>レベル</a:t>
            </a:r>
            <a:endParaRPr lang="ja-JP" altLang="en-US" smtClean="0"/>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ja-JP" altLang="en-US" smtClean="0"/>
              <a:t>マスター テキストの書式設定</a:t>
            </a:r>
            <a:endParaRPr lang="ja-JP" altLang="en-US" smtClean="0"/>
          </a:p>
          <a:p>
            <a:pPr lvl="1"/>
            <a:r>
              <a:rPr lang="ja-JP" altLang="en-US" smtClean="0"/>
              <a:t>第 </a:t>
            </a:r>
            <a:r>
              <a:rPr lang="en-US" altLang="ja-JP" smtClean="0"/>
              <a:t>2 </a:t>
            </a:r>
            <a:r>
              <a:rPr lang="ja-JP" altLang="en-US" smtClean="0"/>
              <a:t>レベル</a:t>
            </a:r>
            <a:endParaRPr lang="ja-JP" altLang="en-US" smtClean="0"/>
          </a:p>
          <a:p>
            <a:pPr lvl="2"/>
            <a:r>
              <a:rPr lang="ja-JP" altLang="en-US" smtClean="0"/>
              <a:t>第 </a:t>
            </a:r>
            <a:r>
              <a:rPr lang="en-US" altLang="ja-JP" smtClean="0"/>
              <a:t>3 </a:t>
            </a:r>
            <a:r>
              <a:rPr lang="ja-JP" altLang="en-US" smtClean="0"/>
              <a:t>レベル</a:t>
            </a:r>
            <a:endParaRPr lang="ja-JP" altLang="en-US" smtClean="0"/>
          </a:p>
          <a:p>
            <a:pPr lvl="3"/>
            <a:r>
              <a:rPr lang="ja-JP" altLang="en-US" smtClean="0"/>
              <a:t>第 </a:t>
            </a:r>
            <a:r>
              <a:rPr lang="en-US" altLang="ja-JP" smtClean="0"/>
              <a:t>4 </a:t>
            </a:r>
            <a:r>
              <a:rPr lang="ja-JP" altLang="en-US" smtClean="0"/>
              <a:t>レベル</a:t>
            </a:r>
            <a:endParaRPr lang="ja-JP" altLang="en-US" smtClean="0"/>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endParaRPr lang="ja-JP" altLang="en-US" smtClean="0"/>
          </a:p>
        </p:txBody>
      </p:sp>
      <p:sp>
        <p:nvSpPr>
          <p:cNvPr id="4" name="Content Placeholder 3"/>
          <p:cNvSpPr>
            <a:spLocks noGrp="1"/>
          </p:cNvSpPr>
          <p:nvPr>
            <p:ph sz="half" idx="2"/>
          </p:nvPr>
        </p:nvSpPr>
        <p:spPr>
          <a:xfrm>
            <a:off x="2589212" y="2548966"/>
            <a:ext cx="4342893" cy="3354060"/>
          </a:xfrm>
        </p:spPr>
        <p:txBody>
          <a:bodyPr>
            <a:normAutofit/>
          </a:bodyPr>
          <a:lstStyle/>
          <a:p>
            <a:pPr lvl="0"/>
            <a:r>
              <a:rPr lang="ja-JP" altLang="en-US" smtClean="0"/>
              <a:t>マスター テキストの書式設定</a:t>
            </a:r>
            <a:endParaRPr lang="ja-JP" altLang="en-US" smtClean="0"/>
          </a:p>
          <a:p>
            <a:pPr lvl="1"/>
            <a:r>
              <a:rPr lang="ja-JP" altLang="en-US" smtClean="0"/>
              <a:t>第 </a:t>
            </a:r>
            <a:r>
              <a:rPr lang="en-US" altLang="ja-JP" smtClean="0"/>
              <a:t>2 </a:t>
            </a:r>
            <a:r>
              <a:rPr lang="ja-JP" altLang="en-US" smtClean="0"/>
              <a:t>レベル</a:t>
            </a:r>
            <a:endParaRPr lang="ja-JP" altLang="en-US" smtClean="0"/>
          </a:p>
          <a:p>
            <a:pPr lvl="2"/>
            <a:r>
              <a:rPr lang="ja-JP" altLang="en-US" smtClean="0"/>
              <a:t>第 </a:t>
            </a:r>
            <a:r>
              <a:rPr lang="en-US" altLang="ja-JP" smtClean="0"/>
              <a:t>3 </a:t>
            </a:r>
            <a:r>
              <a:rPr lang="ja-JP" altLang="en-US" smtClean="0"/>
              <a:t>レベル</a:t>
            </a:r>
            <a:endParaRPr lang="ja-JP" altLang="en-US" smtClean="0"/>
          </a:p>
          <a:p>
            <a:pPr lvl="3"/>
            <a:r>
              <a:rPr lang="ja-JP" altLang="en-US" smtClean="0"/>
              <a:t>第 </a:t>
            </a:r>
            <a:r>
              <a:rPr lang="en-US" altLang="ja-JP" smtClean="0"/>
              <a:t>4 </a:t>
            </a:r>
            <a:r>
              <a:rPr lang="ja-JP" altLang="en-US" smtClean="0"/>
              <a:t>レベル</a:t>
            </a:r>
            <a:endParaRPr lang="ja-JP" altLang="en-US" smtClean="0"/>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endParaRPr lang="ja-JP" altLang="en-US" smtClean="0"/>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ja-JP" altLang="en-US" smtClean="0"/>
              <a:t>マスター テキストの書式設定</a:t>
            </a:r>
            <a:endParaRPr lang="ja-JP" altLang="en-US" smtClean="0"/>
          </a:p>
          <a:p>
            <a:pPr lvl="1"/>
            <a:r>
              <a:rPr lang="ja-JP" altLang="en-US" smtClean="0"/>
              <a:t>第 </a:t>
            </a:r>
            <a:r>
              <a:rPr lang="en-US" altLang="ja-JP" smtClean="0"/>
              <a:t>2 </a:t>
            </a:r>
            <a:r>
              <a:rPr lang="ja-JP" altLang="en-US" smtClean="0"/>
              <a:t>レベル</a:t>
            </a:r>
            <a:endParaRPr lang="ja-JP" altLang="en-US" smtClean="0"/>
          </a:p>
          <a:p>
            <a:pPr lvl="2"/>
            <a:r>
              <a:rPr lang="ja-JP" altLang="en-US" smtClean="0"/>
              <a:t>第 </a:t>
            </a:r>
            <a:r>
              <a:rPr lang="en-US" altLang="ja-JP" smtClean="0"/>
              <a:t>3 </a:t>
            </a:r>
            <a:r>
              <a:rPr lang="ja-JP" altLang="en-US" smtClean="0"/>
              <a:t>レベル</a:t>
            </a:r>
            <a:endParaRPr lang="ja-JP" altLang="en-US" smtClean="0"/>
          </a:p>
          <a:p>
            <a:pPr lvl="3"/>
            <a:r>
              <a:rPr lang="ja-JP" altLang="en-US" smtClean="0"/>
              <a:t>第 </a:t>
            </a:r>
            <a:r>
              <a:rPr lang="en-US" altLang="ja-JP" smtClean="0"/>
              <a:t>4 </a:t>
            </a:r>
            <a:r>
              <a:rPr lang="ja-JP" altLang="en-US" smtClean="0"/>
              <a:t>レベル</a:t>
            </a:r>
            <a:endParaRPr lang="ja-JP" altLang="en-US" smtClean="0"/>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ja-JP" altLang="en-US" smtClean="0"/>
              <a:t>マスター テキストの書式設定</a:t>
            </a:r>
            <a:endParaRPr lang="ja-JP" altLang="en-US" smtClean="0"/>
          </a:p>
          <a:p>
            <a:pPr lvl="1"/>
            <a:r>
              <a:rPr lang="ja-JP" altLang="en-US" smtClean="0"/>
              <a:t>第 </a:t>
            </a:r>
            <a:r>
              <a:rPr lang="en-US" altLang="ja-JP" smtClean="0"/>
              <a:t>2 </a:t>
            </a:r>
            <a:r>
              <a:rPr lang="ja-JP" altLang="en-US" smtClean="0"/>
              <a:t>レベル</a:t>
            </a:r>
            <a:endParaRPr lang="ja-JP" altLang="en-US" smtClean="0"/>
          </a:p>
          <a:p>
            <a:pPr lvl="2"/>
            <a:r>
              <a:rPr lang="ja-JP" altLang="en-US" smtClean="0"/>
              <a:t>第 </a:t>
            </a:r>
            <a:r>
              <a:rPr lang="en-US" altLang="ja-JP" smtClean="0"/>
              <a:t>3 </a:t>
            </a:r>
            <a:r>
              <a:rPr lang="ja-JP" altLang="en-US" smtClean="0"/>
              <a:t>レベル</a:t>
            </a:r>
            <a:endParaRPr lang="ja-JP" altLang="en-US" smtClean="0"/>
          </a:p>
          <a:p>
            <a:pPr lvl="3"/>
            <a:r>
              <a:rPr lang="ja-JP" altLang="en-US" smtClean="0"/>
              <a:t>第 </a:t>
            </a:r>
            <a:r>
              <a:rPr lang="en-US" altLang="ja-JP" smtClean="0"/>
              <a:t>4 </a:t>
            </a:r>
            <a:r>
              <a:rPr lang="ja-JP" altLang="en-US" smtClean="0"/>
              <a:t>レベル</a:t>
            </a:r>
            <a:endParaRPr lang="ja-JP" altLang="en-US" smtClean="0"/>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endParaRPr lang="ja-JP" altLang="en-US"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hasCustomPrompt="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endParaRPr lang="ja-JP" altLang="en-US"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ja-JP" altLang="en-US" smtClean="0"/>
              <a:t>マスター テキストの書式設定</a:t>
            </a:r>
            <a:endParaRPr lang="ja-JP" altLang="en-US" smtClean="0"/>
          </a:p>
          <a:p>
            <a:pPr lvl="1"/>
            <a:r>
              <a:rPr lang="ja-JP" altLang="en-US" smtClean="0"/>
              <a:t>第 </a:t>
            </a:r>
            <a:r>
              <a:rPr lang="en-US" altLang="ja-JP" smtClean="0"/>
              <a:t>2 </a:t>
            </a:r>
            <a:r>
              <a:rPr lang="ja-JP" altLang="en-US" smtClean="0"/>
              <a:t>レベル</a:t>
            </a:r>
            <a:endParaRPr lang="ja-JP" altLang="en-US" smtClean="0"/>
          </a:p>
          <a:p>
            <a:pPr lvl="2"/>
            <a:r>
              <a:rPr lang="ja-JP" altLang="en-US" smtClean="0"/>
              <a:t>第 </a:t>
            </a:r>
            <a:r>
              <a:rPr lang="en-US" altLang="ja-JP" smtClean="0"/>
              <a:t>3 </a:t>
            </a:r>
            <a:r>
              <a:rPr lang="ja-JP" altLang="en-US" smtClean="0"/>
              <a:t>レベル</a:t>
            </a:r>
            <a:endParaRPr lang="ja-JP" altLang="en-US" smtClean="0"/>
          </a:p>
          <a:p>
            <a:pPr lvl="3"/>
            <a:r>
              <a:rPr lang="ja-JP" altLang="en-US" smtClean="0"/>
              <a:t>第 </a:t>
            </a:r>
            <a:r>
              <a:rPr lang="en-US" altLang="ja-JP" smtClean="0"/>
              <a:t>4 </a:t>
            </a:r>
            <a:r>
              <a:rPr lang="ja-JP" altLang="en-US" smtClean="0"/>
              <a:t>レベル</a:t>
            </a:r>
            <a:endParaRPr lang="ja-JP" altLang="en-US" smtClean="0"/>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panose="05040102010807070707"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panose="05040102010807070707"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panose="05040102010807070707"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panose="05040102010807070707"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panose="05040102010807070707"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panose="05040102010807070707"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panose="05040102010807070707"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panose="05040102010807070707"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panose="05040102010807070707"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2.png"/><Relationship Id="rId2" Type="http://schemas.openxmlformats.org/officeDocument/2006/relationships/hyperlink" Target="mailto:Kawakami@fpc7.com" TargetMode="External"/><Relationship Id="rId1" Type="http://schemas.openxmlformats.org/officeDocument/2006/relationships/hyperlink" Target="mailto:tk1yk2@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89213" y="2514600"/>
            <a:ext cx="8915399" cy="816429"/>
          </a:xfrm>
        </p:spPr>
        <p:txBody>
          <a:bodyPr>
            <a:normAutofit fontScale="90000"/>
          </a:bodyPr>
          <a:lstStyle/>
          <a:p>
            <a:pPr algn="ctr"/>
            <a:r>
              <a:rPr kumimoji="1" lang="ja-JP" altLang="en-US" dirty="0" smtClean="0"/>
              <a:t>川上塾の目的</a:t>
            </a:r>
            <a:endParaRPr kumimoji="1" lang="ja-JP" altLang="en-US" dirty="0"/>
          </a:p>
        </p:txBody>
      </p:sp>
      <p:sp>
        <p:nvSpPr>
          <p:cNvPr id="3" name="サブタイトル 2"/>
          <p:cNvSpPr>
            <a:spLocks noGrp="1"/>
          </p:cNvSpPr>
          <p:nvPr>
            <p:ph type="subTitle" idx="1"/>
          </p:nvPr>
        </p:nvSpPr>
        <p:spPr/>
        <p:txBody>
          <a:bodyPr>
            <a:noAutofit/>
          </a:bodyPr>
          <a:lstStyle/>
          <a:p>
            <a:r>
              <a:rPr kumimoji="1" lang="ja-JP" altLang="en-US" sz="3600" b="1" dirty="0" smtClean="0"/>
              <a:t>　　　　　　　川上高司</a:t>
            </a:r>
            <a:endParaRPr kumimoji="1" lang="en-US" altLang="ja-JP" sz="3600" b="1" dirty="0" smtClean="0"/>
          </a:p>
          <a:p>
            <a:r>
              <a:rPr kumimoji="1" lang="ja-JP" altLang="en-US" sz="3600" b="1" dirty="0" smtClean="0"/>
              <a:t>　　　　　　（川上塾塾頭）</a:t>
            </a:r>
            <a:endParaRPr kumimoji="1" lang="en-US" altLang="ja-JP" sz="3600" b="1" dirty="0" smtClean="0"/>
          </a:p>
        </p:txBody>
      </p:sp>
      <p:pic>
        <p:nvPicPr>
          <p:cNvPr id="4" name="図 3"/>
          <p:cNvPicPr>
            <a:picLocks noChangeAspect="1"/>
          </p:cNvPicPr>
          <p:nvPr/>
        </p:nvPicPr>
        <p:blipFill>
          <a:blip r:embed="rId1"/>
          <a:stretch>
            <a:fillRect/>
          </a:stretch>
        </p:blipFill>
        <p:spPr>
          <a:xfrm>
            <a:off x="9015276" y="3540176"/>
            <a:ext cx="2166529" cy="236348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marL="0" indent="0">
              <a:buNone/>
            </a:pPr>
            <a:r>
              <a:rPr kumimoji="1" lang="ja-JP" altLang="en-US" dirty="0" smtClean="0"/>
              <a:t>１．日本の国を守る、</a:t>
            </a:r>
            <a:r>
              <a:rPr kumimoji="1" lang="ja-JP" altLang="en-US" u="sng" dirty="0" smtClean="0"/>
              <a:t>短中期的</a:t>
            </a:r>
            <a:r>
              <a:rPr kumimoji="1" lang="ja-JP" altLang="en-US" dirty="0" smtClean="0"/>
              <a:t>には日本の「転落を防ぐ」</a:t>
            </a:r>
            <a:endParaRPr kumimoji="1" lang="en-US" altLang="ja-JP" dirty="0" smtClean="0"/>
          </a:p>
          <a:p>
            <a:pPr marL="0" indent="0">
              <a:buNone/>
            </a:pPr>
            <a:r>
              <a:rPr kumimoji="1" lang="ja-JP" altLang="en-US" dirty="0" smtClean="0"/>
              <a:t>２．</a:t>
            </a:r>
            <a:r>
              <a:rPr kumimoji="1" lang="ja-JP" altLang="en-US" u="sng" dirty="0" smtClean="0"/>
              <a:t>長期的</a:t>
            </a:r>
            <a:r>
              <a:rPr kumimoji="1" lang="ja-JP" altLang="en-US" dirty="0" smtClean="0"/>
              <a:t>には中国の影響化にはいってしまった場合のことを考え、１０～２０年後には全国で川上塾・勇士が決起し独立をはたす　⇒　そのための戦略作り</a:t>
            </a:r>
            <a:endParaRPr kumimoji="1" lang="en-US" altLang="ja-JP" dirty="0" smtClean="0"/>
          </a:p>
          <a:p>
            <a:pPr marL="0" indent="0">
              <a:buNone/>
            </a:pPr>
            <a:r>
              <a:rPr kumimoji="1" lang="ja-JP" altLang="en-US" dirty="0" smtClean="0"/>
              <a:t>３．外国人を日本人化して、新しい日本をともに作る</a:t>
            </a:r>
            <a:endParaRPr kumimoji="1" lang="en-US" altLang="ja-JP" dirty="0" smtClean="0"/>
          </a:p>
          <a:p>
            <a:pPr marL="0" indent="0">
              <a:buNone/>
            </a:pPr>
            <a:r>
              <a:rPr kumimoji="1" lang="ja-JP" altLang="en-US" dirty="0" smtClean="0"/>
              <a:t>３．そのために「川上塾」を発足する。</a:t>
            </a:r>
            <a:endParaRPr kumimoji="1" lang="en-US" altLang="ja-JP" dirty="0" smtClean="0"/>
          </a:p>
          <a:p>
            <a:pPr marL="0" indent="0">
              <a:buNone/>
            </a:pPr>
            <a:r>
              <a:rPr kumimoji="1" lang="ja-JP" altLang="en-US" dirty="0" smtClean="0"/>
              <a:t>４．ガレキの山となった日本復興（国体、経済、自身、科学技術、、、）</a:t>
            </a:r>
            <a:endParaRPr kumimoji="1" lang="en-US" altLang="ja-JP" dirty="0" smtClean="0"/>
          </a:p>
          <a:p>
            <a:pPr marL="0" indent="0">
              <a:buNone/>
            </a:pPr>
            <a:r>
              <a:rPr kumimoji="1" lang="ja-JP" altLang="en-US" dirty="0" smtClean="0"/>
              <a:t>５．日本民族再興！　</a:t>
            </a:r>
            <a:r>
              <a:rPr kumimoji="1" lang="en-US" altLang="ja-JP" dirty="0" smtClean="0"/>
              <a:t>Great Japan Again!</a:t>
            </a:r>
            <a:endParaRPr kumimoji="1" lang="en-US" altLang="ja-JP" dirty="0" smtClean="0"/>
          </a:p>
          <a:p>
            <a:pPr marL="0" indent="0">
              <a:buNone/>
            </a:pPr>
            <a:r>
              <a:rPr kumimoji="1" lang="ja-JP" altLang="en-US" dirty="0" smtClean="0"/>
              <a:t>６．八紘一宇＝　日本の核を再発見＝最定義し、日本を世界に発信する</a:t>
            </a:r>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45921" y="222069"/>
            <a:ext cx="10506891" cy="1084217"/>
          </a:xfrm>
        </p:spPr>
        <p:txBody>
          <a:bodyPr>
            <a:normAutofit fontScale="90000"/>
          </a:bodyPr>
          <a:lstStyle/>
          <a:p>
            <a:pPr algn="ctr"/>
            <a:r>
              <a:rPr lang="ja-JP" altLang="en-US" b="1" dirty="0" smtClean="0"/>
              <a:t>歴史認識なければ、現在と未来が見えない！</a:t>
            </a:r>
            <a:br>
              <a:rPr lang="en-US" altLang="ja-JP" b="1" dirty="0" smtClean="0"/>
            </a:br>
            <a:r>
              <a:rPr lang="ja-JP" altLang="en-US" sz="3100" b="1" dirty="0" err="1" smtClean="0"/>
              <a:t>ー</a:t>
            </a:r>
            <a:r>
              <a:rPr lang="ja-JP" altLang="en-US" sz="3100" b="1" dirty="0" smtClean="0"/>
              <a:t>「</a:t>
            </a:r>
            <a:r>
              <a:rPr lang="ja-JP" altLang="en-US" sz="3100" b="1" dirty="0"/>
              <a:t>現在」の意味は「過去」の位置づけによって決まる</a:t>
            </a:r>
            <a:endParaRPr kumimoji="1" lang="ja-JP" altLang="en-US" sz="3100" b="1" dirty="0"/>
          </a:p>
        </p:txBody>
      </p:sp>
      <p:sp>
        <p:nvSpPr>
          <p:cNvPr id="3" name="コンテンツ プレースホルダー 2"/>
          <p:cNvSpPr>
            <a:spLocks noGrp="1"/>
          </p:cNvSpPr>
          <p:nvPr>
            <p:ph idx="1"/>
          </p:nvPr>
        </p:nvSpPr>
        <p:spPr>
          <a:xfrm>
            <a:off x="1685109" y="1541417"/>
            <a:ext cx="10267405" cy="5316583"/>
          </a:xfrm>
        </p:spPr>
        <p:txBody>
          <a:bodyPr>
            <a:normAutofit/>
          </a:bodyPr>
          <a:lstStyle/>
          <a:p>
            <a:r>
              <a:rPr lang="ja-JP" altLang="en-US" dirty="0"/>
              <a:t>国家のあり方を考えるのに第一に重要なのは、歴史認識である。つまり、日本にとって世界は今どういう状況や段階にあり、次にどうなっていくのか、ということである</a:t>
            </a:r>
            <a:r>
              <a:rPr lang="ja-JP" altLang="en-US" dirty="0" smtClean="0"/>
              <a:t>。</a:t>
            </a:r>
            <a:endParaRPr lang="en-US" altLang="ja-JP" dirty="0" smtClean="0"/>
          </a:p>
          <a:p>
            <a:r>
              <a:rPr lang="ja-JP" altLang="en-US" dirty="0" smtClean="0"/>
              <a:t>次</a:t>
            </a:r>
            <a:r>
              <a:rPr lang="ja-JP" altLang="en-US" dirty="0"/>
              <a:t>に、そこで日本はいかなる立場や方向に向かい、どう行動していくことが「国益」となるのか、ということを考えることになる</a:t>
            </a:r>
            <a:r>
              <a:rPr lang="ja-JP" altLang="en-US" dirty="0" smtClean="0"/>
              <a:t>。</a:t>
            </a:r>
            <a:endParaRPr lang="en-US" altLang="ja-JP" dirty="0" smtClean="0"/>
          </a:p>
          <a:p>
            <a:r>
              <a:rPr lang="ja-JP" altLang="en-US" dirty="0" smtClean="0"/>
              <a:t>その</a:t>
            </a:r>
            <a:r>
              <a:rPr lang="ja-JP" altLang="en-US" dirty="0"/>
              <a:t>歴史認識とは、端的には「過去・現在・未来」と、時間の流れを三つに分節化することである。では、私たちにとり「過去」とは何か。ここから始まる。</a:t>
            </a:r>
            <a:endParaRPr lang="ja-JP" altLang="en-US" dirty="0"/>
          </a:p>
          <a:p>
            <a:r>
              <a:rPr lang="ja-JP" altLang="en-US" dirty="0"/>
              <a:t>　</a:t>
            </a:r>
            <a:r>
              <a:rPr lang="ja-JP" altLang="en-US" dirty="0" smtClean="0"/>
              <a:t>　幕末</a:t>
            </a:r>
            <a:r>
              <a:rPr lang="ja-JP" altLang="en-US" dirty="0"/>
              <a:t>以降</a:t>
            </a:r>
            <a:r>
              <a:rPr lang="ja-JP" altLang="en-US" dirty="0" smtClean="0"/>
              <a:t>、の「</a:t>
            </a:r>
            <a:r>
              <a:rPr lang="ja-JP" altLang="en-US" dirty="0"/>
              <a:t>明治維新」</a:t>
            </a:r>
            <a:r>
              <a:rPr lang="ja-JP" altLang="en-US" dirty="0" smtClean="0"/>
              <a:t>、「日露戦争」、「日清戦争」、「第一次世界大戦」という日本が</a:t>
            </a:r>
            <a:r>
              <a:rPr lang="ja-JP" altLang="en-US" u="sng" dirty="0" smtClean="0"/>
              <a:t>大国の仲間入り</a:t>
            </a:r>
            <a:r>
              <a:rPr lang="ja-JP" altLang="en-US" dirty="0" smtClean="0"/>
              <a:t>をした時代がある。</a:t>
            </a:r>
            <a:endParaRPr lang="en-US" altLang="ja-JP" dirty="0" smtClean="0"/>
          </a:p>
          <a:p>
            <a:r>
              <a:rPr lang="ja-JP" altLang="en-US" dirty="0" smtClean="0"/>
              <a:t>　しかしながら、それも「大東亜戦争（第二次世界大戦）」から　「</a:t>
            </a:r>
            <a:r>
              <a:rPr lang="ja-JP" altLang="en-US" dirty="0"/>
              <a:t>昭和敗戦」という大きな</a:t>
            </a:r>
            <a:r>
              <a:rPr lang="ja-JP" altLang="en-US" dirty="0" smtClean="0"/>
              <a:t>区切りが</a:t>
            </a:r>
            <a:r>
              <a:rPr lang="ja-JP" altLang="en-US" dirty="0"/>
              <a:t>あった</a:t>
            </a:r>
            <a:r>
              <a:rPr lang="ja-JP" altLang="en-US" dirty="0" smtClean="0"/>
              <a:t>。現在</a:t>
            </a:r>
            <a:r>
              <a:rPr lang="ja-JP" altLang="en-US" dirty="0"/>
              <a:t>の日本人にとり、歴史上の明白な一大分節は</a:t>
            </a:r>
            <a:r>
              <a:rPr lang="ja-JP" altLang="en-US" b="1" dirty="0"/>
              <a:t>「昭和の敗戦」</a:t>
            </a:r>
            <a:r>
              <a:rPr lang="ja-JP" altLang="en-US" dirty="0"/>
              <a:t>であり、「米軍による占領」であり、世界に復帰したものの、「米国の隷下」にあることは間違いない。</a:t>
            </a:r>
            <a:endParaRPr lang="en-US" altLang="ja-JP" dirty="0"/>
          </a:p>
          <a:p>
            <a:r>
              <a:rPr lang="ja-JP" altLang="en-US" dirty="0" smtClean="0"/>
              <a:t>　米国の隷下は日米安保条約（＝米軍の日本全土基地化、地位協定）にあった。吉田茂は、吉田ドクトリンと称し、米軍に日本の防衛を任せ、浮いた金で経済大国にすることに成功した。</a:t>
            </a:r>
            <a:endParaRPr lang="en-US" altLang="ja-JP" dirty="0" smtClean="0"/>
          </a:p>
          <a:p>
            <a:r>
              <a:rPr lang="ja-JP" altLang="en-US" dirty="0" smtClean="0"/>
              <a:t>　しかし、「</a:t>
            </a:r>
            <a:r>
              <a:rPr lang="ja-JP" altLang="en-US" dirty="0"/>
              <a:t>冷戦終結</a:t>
            </a:r>
            <a:r>
              <a:rPr lang="ja-JP" altLang="en-US" dirty="0" smtClean="0"/>
              <a:t>」後、米国はテロとの戦争で疲弊し、今や中国に覇権をとられようとしている。</a:t>
            </a:r>
            <a:r>
              <a:rPr lang="ja-JP" altLang="en-US" b="1" dirty="0" smtClean="0"/>
              <a:t>ここ</a:t>
            </a:r>
            <a:r>
              <a:rPr lang="ja-JP" altLang="en-US" b="1" dirty="0"/>
              <a:t>からが「現在」だ。</a:t>
            </a:r>
            <a:endParaRPr kumimoji="1" lang="ja-JP" alt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50423" y="326572"/>
            <a:ext cx="10045337" cy="940526"/>
          </a:xfrm>
        </p:spPr>
        <p:txBody>
          <a:bodyPr>
            <a:normAutofit fontScale="90000"/>
          </a:bodyPr>
          <a:lstStyle/>
          <a:p>
            <a:r>
              <a:rPr kumimoji="1" lang="ja-JP" altLang="en-US" dirty="0" smtClean="0"/>
              <a:t>川上塾の「第一の目的」は「日本の国益」を論議し定めること</a:t>
            </a:r>
            <a:endParaRPr kumimoji="1" lang="ja-JP" altLang="en-US" dirty="0"/>
          </a:p>
        </p:txBody>
      </p:sp>
      <p:sp>
        <p:nvSpPr>
          <p:cNvPr id="3" name="コンテンツ プレースホルダー 2"/>
          <p:cNvSpPr>
            <a:spLocks noGrp="1"/>
          </p:cNvSpPr>
          <p:nvPr>
            <p:ph idx="1"/>
          </p:nvPr>
        </p:nvSpPr>
        <p:spPr>
          <a:xfrm>
            <a:off x="1645921" y="1554480"/>
            <a:ext cx="9858692" cy="5303519"/>
          </a:xfrm>
        </p:spPr>
        <p:txBody>
          <a:bodyPr>
            <a:normAutofit/>
          </a:bodyPr>
          <a:lstStyle/>
          <a:p>
            <a:r>
              <a:rPr lang="ja-JP" altLang="en-US" dirty="0" smtClean="0"/>
              <a:t>我々、日本人の喫緊の「</a:t>
            </a:r>
            <a:r>
              <a:rPr lang="ja-JP" altLang="en-US" dirty="0"/>
              <a:t>過去」は「敗戦から</a:t>
            </a:r>
            <a:r>
              <a:rPr lang="en-US" altLang="ja-JP" dirty="0"/>
              <a:t>1989</a:t>
            </a:r>
            <a:r>
              <a:rPr lang="ja-JP" altLang="en-US" dirty="0"/>
              <a:t>年の冷戦終焉（昭和の終焉でもある</a:t>
            </a:r>
            <a:r>
              <a:rPr lang="ja-JP" altLang="en-US" dirty="0" smtClean="0"/>
              <a:t>）からアメリカ崩壊まで</a:t>
            </a:r>
            <a:r>
              <a:rPr lang="ja-JP" altLang="en-US" dirty="0"/>
              <a:t>」</a:t>
            </a:r>
            <a:r>
              <a:rPr lang="ja-JP" altLang="en-US" dirty="0" smtClean="0"/>
              <a:t>とありる。その後の将来は「アメリカなき日本」いう</a:t>
            </a:r>
            <a:r>
              <a:rPr lang="ja-JP" altLang="en-US" dirty="0"/>
              <a:t>ことになる</a:t>
            </a:r>
            <a:r>
              <a:rPr lang="ja-JP" altLang="en-US" dirty="0" smtClean="0"/>
              <a:t>。</a:t>
            </a:r>
            <a:endParaRPr lang="en-US" altLang="ja-JP" dirty="0" smtClean="0"/>
          </a:p>
          <a:p>
            <a:r>
              <a:rPr lang="ja-JP" altLang="en-US" dirty="0" smtClean="0"/>
              <a:t>いわゆる</a:t>
            </a:r>
            <a:r>
              <a:rPr lang="ja-JP" altLang="en-US" dirty="0"/>
              <a:t>「戦後」の期間に当たる。これを総括しなければならないのだが、その前に「敗戦」の意味</a:t>
            </a:r>
            <a:r>
              <a:rPr lang="ja-JP" altLang="en-US" dirty="0" smtClean="0"/>
              <a:t>を認識し確認せねばならない。</a:t>
            </a:r>
            <a:endParaRPr lang="en-US" altLang="ja-JP" dirty="0" smtClean="0"/>
          </a:p>
          <a:p>
            <a:r>
              <a:rPr lang="ja-JP" altLang="en-US" dirty="0" smtClean="0"/>
              <a:t>国益</a:t>
            </a:r>
            <a:r>
              <a:rPr lang="ja-JP" altLang="en-US" dirty="0"/>
              <a:t>とは何かを明らかにするためにだ</a:t>
            </a:r>
            <a:r>
              <a:rPr lang="ja-JP" altLang="en-US" dirty="0" smtClean="0"/>
              <a:t>。</a:t>
            </a:r>
            <a:endParaRPr lang="en-US" altLang="ja-JP" dirty="0" smtClean="0"/>
          </a:p>
          <a:p>
            <a:r>
              <a:rPr lang="ja-JP" altLang="en-US" dirty="0" smtClean="0"/>
              <a:t>日本</a:t>
            </a:r>
            <a:r>
              <a:rPr lang="ja-JP" altLang="en-US" dirty="0"/>
              <a:t>は連合国に敗れ、降伏した。連合国によって日本は軍事占領された。このとき、</a:t>
            </a:r>
            <a:r>
              <a:rPr lang="ja-JP" altLang="en-US" b="1" dirty="0"/>
              <a:t>日本は独立を失った</a:t>
            </a:r>
            <a:r>
              <a:rPr lang="ja-JP" altLang="en-US" dirty="0"/>
              <a:t>のだ。国益を守るとは、少なくともこのような事態を招かないようにし、「独立国家」として存続していくことだろう</a:t>
            </a:r>
            <a:r>
              <a:rPr lang="ja-JP" altLang="en-US" dirty="0" smtClean="0"/>
              <a:t>。</a:t>
            </a:r>
            <a:endParaRPr lang="en-US" altLang="ja-JP" dirty="0" smtClean="0"/>
          </a:p>
          <a:p>
            <a:r>
              <a:rPr lang="ja-JP" altLang="en-US" dirty="0" smtClean="0"/>
              <a:t>しかし、現在は、米軍が日本に駐留し、米国の強い影響力下にある限り、米国の属国と化している。</a:t>
            </a:r>
            <a:r>
              <a:rPr lang="ja-JP" altLang="en-US" b="1" dirty="0" smtClean="0"/>
              <a:t>米国の国益が、日本の国益</a:t>
            </a:r>
            <a:r>
              <a:rPr lang="ja-JP" altLang="en-US" dirty="0" smtClean="0"/>
              <a:t>となり、日本が独自に国益を定めることはないし許されない。</a:t>
            </a:r>
            <a:endParaRPr lang="en-US" altLang="ja-JP" dirty="0" smtClean="0"/>
          </a:p>
          <a:p>
            <a:r>
              <a:rPr lang="ja-JP" altLang="en-US" dirty="0" smtClean="0"/>
              <a:t>したがって、我々がなさねばならないことは、</a:t>
            </a:r>
            <a:r>
              <a:rPr lang="ja-JP" altLang="en-US" b="1" u="sng" dirty="0" smtClean="0"/>
              <a:t>日本の国益を定める</a:t>
            </a:r>
            <a:r>
              <a:rPr lang="ja-JP" altLang="en-US" dirty="0" smtClean="0"/>
              <a:t>ことになり、今後、日本に</a:t>
            </a:r>
            <a:r>
              <a:rPr lang="ja-JP" altLang="en-US" b="1" dirty="0" smtClean="0"/>
              <a:t>大量に流入する中国人、その他、外国移民から日本を「護る」</a:t>
            </a:r>
            <a:r>
              <a:rPr lang="ja-JP" altLang="en-US" dirty="0" smtClean="0"/>
              <a:t>必要がある。</a:t>
            </a:r>
            <a:endParaRPr lang="en-US" altLang="ja-JP" dirty="0" smtClean="0"/>
          </a:p>
          <a:p>
            <a:r>
              <a:rPr lang="ja-JP" altLang="en-US" b="1" u="sng" dirty="0" smtClean="0"/>
              <a:t>川上塾では、過去、先人達がその時代の節目節目（転換時）に定めてきた「日本の国益」を探り、今の日本の国益を定めることを第一の目的とする</a:t>
            </a:r>
            <a:r>
              <a:rPr lang="ja-JP" altLang="en-US" dirty="0" smtClean="0"/>
              <a:t>。</a:t>
            </a:r>
            <a:endParaRPr lang="ja-JP" altLang="en-US" dirty="0"/>
          </a:p>
          <a:p>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37807" y="624110"/>
            <a:ext cx="9466806" cy="721364"/>
          </a:xfrm>
        </p:spPr>
        <p:txBody>
          <a:bodyPr>
            <a:normAutofit fontScale="90000"/>
          </a:bodyPr>
          <a:lstStyle/>
          <a:p>
            <a:r>
              <a:rPr kumimoji="1" lang="ja-JP" altLang="en-US" dirty="0" smtClean="0"/>
              <a:t>川上塾の「第二の目的」は外国から日本を護る</a:t>
            </a:r>
            <a:endParaRPr kumimoji="1" lang="ja-JP" altLang="en-US" dirty="0"/>
          </a:p>
        </p:txBody>
      </p:sp>
      <p:sp>
        <p:nvSpPr>
          <p:cNvPr id="3" name="コンテンツ プレースホルダー 2"/>
          <p:cNvSpPr>
            <a:spLocks noGrp="1"/>
          </p:cNvSpPr>
          <p:nvPr>
            <p:ph idx="1"/>
          </p:nvPr>
        </p:nvSpPr>
        <p:spPr>
          <a:xfrm>
            <a:off x="2037807" y="1567543"/>
            <a:ext cx="9466805" cy="4343679"/>
          </a:xfrm>
        </p:spPr>
        <p:txBody>
          <a:bodyPr/>
          <a:lstStyle/>
          <a:p>
            <a:r>
              <a:rPr kumimoji="1" lang="ja-JP" altLang="en-US" dirty="0" smtClean="0"/>
              <a:t>従来の戦争はもとより、現在は、</a:t>
            </a:r>
            <a:r>
              <a:rPr kumimoji="1" lang="ja-JP" altLang="en-US" b="1" dirty="0" smtClean="0"/>
              <a:t>ハイブリッド戦争</a:t>
            </a:r>
            <a:r>
              <a:rPr kumimoji="1" lang="ja-JP" altLang="en-US" dirty="0" smtClean="0"/>
              <a:t>が行われている。</a:t>
            </a:r>
            <a:endParaRPr kumimoji="1" lang="en-US" altLang="ja-JP" dirty="0" smtClean="0"/>
          </a:p>
          <a:p>
            <a:r>
              <a:rPr kumimoji="1" lang="ja-JP" altLang="en-US" dirty="0" smtClean="0"/>
              <a:t>中国（北朝鮮、ロシア）とアメリカ（イギリス、フランス）との情報戦、影響力行使（政治家、企業、新聞社、市民グループ等の抱き込み工作）などが、はなばなしく展開されている</a:t>
            </a:r>
            <a:endParaRPr kumimoji="1" lang="en-US" altLang="ja-JP" dirty="0" smtClean="0"/>
          </a:p>
          <a:p>
            <a:r>
              <a:rPr kumimoji="1" lang="ja-JP" altLang="en-US" dirty="0" smtClean="0"/>
              <a:t>それが、菅＝二階（中国）</a:t>
            </a:r>
            <a:r>
              <a:rPr kumimoji="1" lang="en-US" altLang="ja-JP" dirty="0" smtClean="0"/>
              <a:t>Vs. </a:t>
            </a:r>
            <a:r>
              <a:rPr kumimoji="1" lang="ja-JP" altLang="en-US" dirty="0" smtClean="0"/>
              <a:t>３</a:t>
            </a:r>
            <a:r>
              <a:rPr kumimoji="1" lang="en-US" altLang="ja-JP" dirty="0" smtClean="0"/>
              <a:t>A</a:t>
            </a:r>
            <a:r>
              <a:rPr kumimoji="1" lang="ja-JP" altLang="en-US" dirty="0" smtClean="0"/>
              <a:t>（安倍、麻生、甘利）（米国）の政争であり、武器調達（アメリカ、ロッキードマーチン社）、</a:t>
            </a:r>
            <a:r>
              <a:rPr kumimoji="1" lang="en-US" altLang="ja-JP" dirty="0" smtClean="0"/>
              <a:t>IR</a:t>
            </a:r>
            <a:r>
              <a:rPr kumimoji="1" lang="ja-JP" altLang="en-US" dirty="0" smtClean="0"/>
              <a:t>（中国系</a:t>
            </a:r>
            <a:r>
              <a:rPr kumimoji="1" lang="en-US" altLang="ja-JP" dirty="0" smtClean="0"/>
              <a:t>Vs. </a:t>
            </a:r>
            <a:r>
              <a:rPr kumimoji="1" lang="ja-JP" altLang="en-US" dirty="0" smtClean="0"/>
              <a:t>米国系か）、言論・マスコミ工作（テレビ、</a:t>
            </a:r>
            <a:r>
              <a:rPr kumimoji="1" lang="en-US" altLang="ja-JP" dirty="0" smtClean="0"/>
              <a:t>SNS</a:t>
            </a:r>
            <a:r>
              <a:rPr kumimoji="1" lang="ja-JP" altLang="en-US" dirty="0" smtClean="0"/>
              <a:t>）、市民運動（デモ、コロナ、人権、沖縄）　として現れている</a:t>
            </a:r>
            <a:endParaRPr kumimoji="1" lang="en-US" altLang="ja-JP" dirty="0" smtClean="0"/>
          </a:p>
          <a:p>
            <a:r>
              <a:rPr lang="ja-JP" altLang="en-US" dirty="0"/>
              <a:t>川上塾では</a:t>
            </a:r>
            <a:r>
              <a:rPr kumimoji="1" lang="ja-JP" altLang="en-US" dirty="0" smtClean="0"/>
              <a:t>その状況を、</a:t>
            </a:r>
            <a:r>
              <a:rPr kumimoji="1" lang="ja-JP" altLang="en-US" b="1" dirty="0" smtClean="0"/>
              <a:t>みきわめ、効率のよい、政策、行動</a:t>
            </a:r>
            <a:r>
              <a:rPr kumimoji="1" lang="ja-JP" altLang="en-US" dirty="0" smtClean="0"/>
              <a:t>する情報や手段を提供する。</a:t>
            </a:r>
            <a:endParaRPr kumimoji="1" lang="en-US" altLang="ja-JP" dirty="0" smtClean="0"/>
          </a:p>
          <a:p>
            <a:endParaRPr kumimoji="1" lang="en-US" altLang="ja-JP" dirty="0" smtClean="0"/>
          </a:p>
          <a:p>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川上塾の「第三の目的」は日本の「転落」を防ぐことにある</a:t>
            </a:r>
            <a:endParaRPr kumimoji="1" lang="ja-JP" altLang="en-US" dirty="0"/>
          </a:p>
        </p:txBody>
      </p:sp>
      <p:sp>
        <p:nvSpPr>
          <p:cNvPr id="3" name="コンテンツ プレースホルダー 2"/>
          <p:cNvSpPr>
            <a:spLocks noGrp="1"/>
          </p:cNvSpPr>
          <p:nvPr>
            <p:ph idx="1"/>
          </p:nvPr>
        </p:nvSpPr>
        <p:spPr>
          <a:xfrm>
            <a:off x="2589212" y="2133599"/>
            <a:ext cx="8915400" cy="4397829"/>
          </a:xfrm>
        </p:spPr>
        <p:txBody>
          <a:bodyPr>
            <a:normAutofit lnSpcReduction="10000"/>
          </a:bodyPr>
          <a:lstStyle/>
          <a:p>
            <a:r>
              <a:rPr kumimoji="1" lang="ja-JP" altLang="en-US" dirty="0" smtClean="0"/>
              <a:t>１０年後～</a:t>
            </a:r>
            <a:r>
              <a:rPr kumimoji="1" lang="en-US" altLang="ja-JP" dirty="0" smtClean="0"/>
              <a:t>2</a:t>
            </a:r>
            <a:r>
              <a:rPr kumimoji="1" lang="ja-JP" altLang="en-US" dirty="0" smtClean="0"/>
              <a:t>０年後には、米軍はほぼ日本から撤退し、「上海化」している可能性も否定できない。米国の属国から中国の属国になっているかもしれない。</a:t>
            </a:r>
            <a:endParaRPr kumimoji="1" lang="en-US" altLang="ja-JP" dirty="0" smtClean="0"/>
          </a:p>
          <a:p>
            <a:r>
              <a:rPr kumimoji="1" lang="ja-JP" altLang="en-US" dirty="0" smtClean="0"/>
              <a:t>そして、米国と中国を両天秤にかけ、どちらの国からも「食われない」</a:t>
            </a:r>
            <a:r>
              <a:rPr kumimoji="1" lang="ja-JP" altLang="en-US" dirty="0" err="1" smtClean="0"/>
              <a:t>ような</a:t>
            </a:r>
            <a:r>
              <a:rPr kumimoji="1" lang="ja-JP" altLang="en-US" dirty="0" smtClean="0"/>
              <a:t>バランスオブパワー政策を行わねばならない。</a:t>
            </a:r>
            <a:endParaRPr kumimoji="1" lang="en-US" altLang="ja-JP" dirty="0" smtClean="0"/>
          </a:p>
          <a:p>
            <a:r>
              <a:rPr lang="ja-JP" altLang="en-US" dirty="0" smtClean="0"/>
              <a:t>そう</a:t>
            </a:r>
            <a:r>
              <a:rPr lang="ja-JP" altLang="en-US" dirty="0"/>
              <a:t>させないために、政策提言をし、その政策が受け入れられるように、ロビィングを永田町に行う</a:t>
            </a:r>
            <a:r>
              <a:rPr lang="ja-JP" altLang="en-US" dirty="0" smtClean="0"/>
              <a:t>。</a:t>
            </a:r>
            <a:endParaRPr lang="en-US" altLang="ja-JP" dirty="0" smtClean="0"/>
          </a:p>
          <a:p>
            <a:r>
              <a:rPr lang="ja-JP" altLang="en-US" dirty="0" smtClean="0"/>
              <a:t>政治家ネットワーク（市議、県議、議員を超党派で）、人権ネットワーク、外国人移民ネットワーク、文化ネットワーク等々</a:t>
            </a:r>
            <a:endParaRPr lang="en-US" altLang="ja-JP" dirty="0" smtClean="0"/>
          </a:p>
          <a:p>
            <a:r>
              <a:rPr lang="ja-JP" altLang="en-US" dirty="0" smtClean="0"/>
              <a:t>日本外交政策学会</a:t>
            </a:r>
            <a:endParaRPr lang="en-US" altLang="ja-JP" dirty="0" smtClean="0"/>
          </a:p>
          <a:p>
            <a:r>
              <a:rPr lang="ja-JP" altLang="en-US" dirty="0" smtClean="0"/>
              <a:t>米中衝突を回避させる</a:t>
            </a:r>
            <a:endParaRPr lang="en-US" altLang="ja-JP" dirty="0" smtClean="0"/>
          </a:p>
          <a:p>
            <a:r>
              <a:rPr lang="ja-JP" altLang="en-US" dirty="0" smtClean="0"/>
              <a:t>出来ない場合の危機管理対策、また、川上塾の塾生は日本の中核にいて日本国民の「自助」を助け、ハブとなり「共助」のネットワークを構築し、「公助」の力を日本人一人一人につなぐ役割を持つ。</a:t>
            </a:r>
            <a:endParaRPr lang="en-US" altLang="ja-JP" dirty="0" smtClean="0"/>
          </a:p>
          <a:p>
            <a:endParaRPr lang="en-US" altLang="ja-JP" dirty="0"/>
          </a:p>
          <a:p>
            <a:endParaRPr kumimoji="1" lang="en-US" altLang="ja-JP" dirty="0" smtClean="0"/>
          </a:p>
          <a:p>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川上塾の「</a:t>
            </a:r>
            <a:r>
              <a:rPr lang="ja-JP" altLang="en-US" dirty="0" smtClean="0"/>
              <a:t>第四の</a:t>
            </a:r>
            <a:r>
              <a:rPr lang="ja-JP" altLang="en-US" dirty="0"/>
              <a:t>目的」は「将来」の日本復興に向けての</a:t>
            </a:r>
            <a:r>
              <a:rPr lang="ja-JP" altLang="en-US" dirty="0" smtClean="0"/>
              <a:t>「結舎つくり」</a:t>
            </a:r>
            <a:r>
              <a:rPr lang="ja-JP" altLang="en-US" dirty="0"/>
              <a:t>にある</a:t>
            </a:r>
            <a:endParaRPr kumimoji="1" lang="ja-JP" altLang="en-US" dirty="0"/>
          </a:p>
        </p:txBody>
      </p:sp>
      <p:sp>
        <p:nvSpPr>
          <p:cNvPr id="3" name="コンテンツ プレースホルダー 2"/>
          <p:cNvSpPr>
            <a:spLocks noGrp="1"/>
          </p:cNvSpPr>
          <p:nvPr>
            <p:ph idx="1"/>
          </p:nvPr>
        </p:nvSpPr>
        <p:spPr/>
        <p:txBody>
          <a:bodyPr/>
          <a:lstStyle/>
          <a:p>
            <a:r>
              <a:rPr lang="ja-JP" altLang="en-US" dirty="0"/>
              <a:t>１０年後</a:t>
            </a:r>
            <a:r>
              <a:rPr lang="ja-JP" altLang="en-US" dirty="0" smtClean="0"/>
              <a:t>～２０年後</a:t>
            </a:r>
            <a:r>
              <a:rPr lang="ja-JP" altLang="en-US" dirty="0"/>
              <a:t>には、米軍はほぼ日本から撤退し、「上海化」している可能性も否定できない</a:t>
            </a:r>
            <a:r>
              <a:rPr lang="ja-JP" altLang="en-US" dirty="0" smtClean="0"/>
              <a:t>。米国</a:t>
            </a:r>
            <a:r>
              <a:rPr lang="ja-JP" altLang="en-US" dirty="0"/>
              <a:t>の属国から中国の属国になって</a:t>
            </a:r>
            <a:r>
              <a:rPr lang="ja-JP" altLang="en-US" dirty="0" smtClean="0"/>
              <a:t>いる場合を想定し、独立を果たさねばならない。</a:t>
            </a:r>
            <a:endParaRPr lang="en-US" altLang="ja-JP" dirty="0" smtClean="0"/>
          </a:p>
          <a:p>
            <a:endParaRPr lang="en-US" altLang="ja-JP" dirty="0" smtClean="0"/>
          </a:p>
          <a:p>
            <a:r>
              <a:rPr lang="ja-JP" altLang="en-US" dirty="0" smtClean="0"/>
              <a:t>そのためには、</a:t>
            </a:r>
            <a:r>
              <a:rPr lang="en-US" altLang="ja-JP" dirty="0" smtClean="0"/>
              <a:t>2021</a:t>
            </a:r>
            <a:r>
              <a:rPr lang="ja-JP" altLang="en-US" dirty="0" smtClean="0"/>
              <a:t>年</a:t>
            </a:r>
            <a:r>
              <a:rPr lang="en-US" altLang="ja-JP" dirty="0" smtClean="0"/>
              <a:t>8</a:t>
            </a:r>
            <a:r>
              <a:rPr lang="ja-JP" altLang="en-US" dirty="0" smtClean="0"/>
              <a:t>月</a:t>
            </a:r>
            <a:r>
              <a:rPr lang="en-US" altLang="ja-JP" dirty="0" smtClean="0"/>
              <a:t>31</a:t>
            </a:r>
            <a:r>
              <a:rPr lang="ja-JP" altLang="en-US" dirty="0" smtClean="0"/>
              <a:t>日の現時点から、同じ心ざしのある「同士」を多くあつめ、結束を固めねばならない。</a:t>
            </a:r>
            <a:endParaRPr lang="en-US" altLang="ja-JP" dirty="0" smtClean="0"/>
          </a:p>
          <a:p>
            <a:r>
              <a:rPr lang="ja-JP" altLang="en-US" dirty="0" smtClean="0"/>
              <a:t>Ｚ世代、ミレニアム世代を中心に「結舎」をつくる。</a:t>
            </a:r>
            <a:endParaRPr lang="en-US" altLang="ja-JP" dirty="0" smtClean="0"/>
          </a:p>
          <a:p>
            <a:endParaRPr lang="en-US" altLang="ja-JP" dirty="0" smtClean="0"/>
          </a:p>
          <a:p>
            <a:endParaRPr lang="ja-JP" altLang="en-US" dirty="0"/>
          </a:p>
          <a:p>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63486" y="624110"/>
            <a:ext cx="10202091" cy="1280890"/>
          </a:xfrm>
        </p:spPr>
        <p:txBody>
          <a:bodyPr>
            <a:normAutofit fontScale="90000"/>
          </a:bodyPr>
          <a:lstStyle/>
          <a:p>
            <a:r>
              <a:rPr kumimoji="1" lang="ja-JP" altLang="en-US" dirty="0" smtClean="0"/>
              <a:t>川上塾の「第五の目的」は、</a:t>
            </a:r>
            <a:r>
              <a:rPr kumimoji="1" lang="en-US" altLang="ja-JP" dirty="0" smtClean="0"/>
              <a:t>Z</a:t>
            </a:r>
            <a:r>
              <a:rPr kumimoji="1" lang="ja-JP" altLang="en-US" dirty="0" smtClean="0"/>
              <a:t>世代、ミレニアム世代中心に救国の同士を集め一団となって日本再生を目指す</a:t>
            </a:r>
            <a:endParaRPr kumimoji="1" lang="ja-JP" altLang="en-US" dirty="0"/>
          </a:p>
        </p:txBody>
      </p:sp>
      <p:sp>
        <p:nvSpPr>
          <p:cNvPr id="3" name="コンテンツ プレースホルダー 2"/>
          <p:cNvSpPr>
            <a:spLocks noGrp="1"/>
          </p:cNvSpPr>
          <p:nvPr>
            <p:ph idx="1"/>
          </p:nvPr>
        </p:nvSpPr>
        <p:spPr>
          <a:xfrm>
            <a:off x="2024743" y="2037806"/>
            <a:ext cx="9479869" cy="3873416"/>
          </a:xfrm>
        </p:spPr>
        <p:txBody>
          <a:bodyPr/>
          <a:lstStyle/>
          <a:p>
            <a:r>
              <a:rPr kumimoji="1" lang="ja-JP" altLang="en-US" dirty="0" smtClean="0"/>
              <a:t>なんと言っても人材が一番重要である。</a:t>
            </a:r>
            <a:endParaRPr kumimoji="1" lang="en-US" altLang="ja-JP" dirty="0" smtClean="0"/>
          </a:p>
          <a:p>
            <a:r>
              <a:rPr kumimoji="1" lang="ja-JP" altLang="en-US" dirty="0" smtClean="0"/>
              <a:t>「同じ志」を持ち、私利私欲より日本国家のことを思い、国家のためにつくす</a:t>
            </a:r>
            <a:endParaRPr kumimoji="1" lang="en-US" altLang="ja-JP" dirty="0" smtClean="0"/>
          </a:p>
          <a:p>
            <a:pPr marL="0" indent="0">
              <a:buNone/>
            </a:pPr>
            <a:r>
              <a:rPr kumimoji="1" lang="ja-JP" altLang="en-US" dirty="0" smtClean="0"/>
              <a:t>人材。</a:t>
            </a:r>
            <a:endParaRPr kumimoji="1" lang="en-US" altLang="ja-JP" dirty="0" smtClean="0"/>
          </a:p>
          <a:p>
            <a:pPr marL="0" indent="0">
              <a:buNone/>
            </a:pPr>
            <a:endParaRPr lang="en-US" altLang="ja-JP" dirty="0" smtClean="0"/>
          </a:p>
          <a:p>
            <a:pPr marL="0" indent="0">
              <a:buNone/>
            </a:pPr>
            <a:r>
              <a:rPr lang="ja-JP" altLang="en-US" dirty="0" smtClean="0"/>
              <a:t>＊　「国家</a:t>
            </a:r>
            <a:r>
              <a:rPr lang="ja-JP" altLang="en-US" dirty="0"/>
              <a:t>が君たちのために何を成し得るかを問うな。君たちが国家のために何を成し得るかを問い</a:t>
            </a:r>
            <a:r>
              <a:rPr lang="ja-JP" altLang="en-US" dirty="0" smtClean="0"/>
              <a:t>たまえ」「日本人のそして人類のため</a:t>
            </a:r>
            <a:r>
              <a:rPr lang="ja-JP" altLang="en-US" dirty="0"/>
              <a:t>に、われわれが共に何を成し得るかを問い掛けよう」</a:t>
            </a:r>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33862" y="502543"/>
            <a:ext cx="8376939" cy="1224136"/>
          </a:xfrm>
        </p:spPr>
        <p:txBody>
          <a:bodyPr>
            <a:normAutofit/>
          </a:bodyPr>
          <a:lstStyle/>
          <a:p>
            <a:pPr algn="ctr"/>
            <a:r>
              <a:rPr kumimoji="1" lang="ja-JP" altLang="en-US" b="1" dirty="0"/>
              <a:t>川上高司紹介</a:t>
            </a:r>
            <a:br>
              <a:rPr kumimoji="1" lang="en-US" altLang="ja-JP" b="1" dirty="0"/>
            </a:br>
            <a:r>
              <a:rPr kumimoji="1" lang="ja-JP" altLang="en-US" b="1" dirty="0"/>
              <a:t>（拓殖大学教授）</a:t>
            </a:r>
            <a:endParaRPr kumimoji="1" lang="ja-JP" altLang="en-US" b="1" dirty="0"/>
          </a:p>
        </p:txBody>
      </p:sp>
      <p:sp>
        <p:nvSpPr>
          <p:cNvPr id="3" name="コンテンツ プレースホルダー 2"/>
          <p:cNvSpPr>
            <a:spLocks noGrp="1"/>
          </p:cNvSpPr>
          <p:nvPr>
            <p:ph idx="1"/>
          </p:nvPr>
        </p:nvSpPr>
        <p:spPr>
          <a:xfrm>
            <a:off x="1981200" y="1916833"/>
            <a:ext cx="8229600" cy="4209331"/>
          </a:xfrm>
        </p:spPr>
        <p:txBody>
          <a:bodyPr>
            <a:normAutofit/>
          </a:bodyPr>
          <a:lstStyle/>
          <a:p>
            <a:r>
              <a:rPr lang="ja-JP" altLang="en-US" b="1" dirty="0"/>
              <a:t>大阪大学博士（国際公共政策）</a:t>
            </a:r>
            <a:endParaRPr lang="en-US" altLang="ja-JP" b="1" dirty="0"/>
          </a:p>
          <a:p>
            <a:r>
              <a:rPr lang="ja-JP" altLang="en-US" b="1" dirty="0"/>
              <a:t>ジョージタウン大学留学（指導教官はレイ・クライン</a:t>
            </a:r>
            <a:r>
              <a:rPr lang="en-US" altLang="ja-JP" b="1" dirty="0"/>
              <a:t>CIA</a:t>
            </a:r>
            <a:r>
              <a:rPr lang="ja-JP" altLang="en-US" b="1" dirty="0"/>
              <a:t>副長官）、アメリカの研究所（フレッチャースクル研究所研究員、ランド研究所客員研究員）で米国で勤務。帰国後、中曽根世界平和研究所研究員、海部総理の政策秘書、防衛省防衛研究所の主任研究員、その後、北陸大学教授から拓殖大学海外事情研究所所長を経て現職。その間、外務省の国際問題研究所客員研究員、神奈川県庁参与、参議院外交防衛委員会客員調査員、</a:t>
            </a:r>
            <a:r>
              <a:rPr lang="en-US" altLang="ja-JP" b="1" dirty="0" err="1"/>
              <a:t>TBSNews</a:t>
            </a:r>
            <a:r>
              <a:rPr lang="en-US" altLang="ja-JP" b="1" dirty="0"/>
              <a:t> Bird</a:t>
            </a:r>
            <a:r>
              <a:rPr lang="ja-JP" altLang="en-US" b="1" dirty="0"/>
              <a:t>特別</a:t>
            </a:r>
            <a:r>
              <a:rPr lang="ja-JP" altLang="en-US" b="1" dirty="0" smtClean="0"/>
              <a:t>キャスターをつとめる。</a:t>
            </a:r>
            <a:endParaRPr lang="en-US" altLang="ja-JP" b="1" dirty="0"/>
          </a:p>
          <a:p>
            <a:r>
              <a:rPr lang="ja-JP" altLang="en-US" b="1" dirty="0"/>
              <a:t>現在、</a:t>
            </a:r>
            <a:r>
              <a:rPr lang="en-US" altLang="ja-JP" b="1" dirty="0"/>
              <a:t>NPO</a:t>
            </a:r>
            <a:r>
              <a:rPr lang="ja-JP" altLang="en-US" b="1" dirty="0"/>
              <a:t>法人 外交政策センター理事長、中央大学講師</a:t>
            </a:r>
            <a:endParaRPr lang="en-US" altLang="ja-JP" b="1" dirty="0"/>
          </a:p>
          <a:p>
            <a:r>
              <a:rPr kumimoji="1" lang="ja-JP" altLang="en-US" dirty="0"/>
              <a:t>連絡先　メールアドレス</a:t>
            </a:r>
            <a:endParaRPr kumimoji="1" lang="en-US" altLang="ja-JP" dirty="0"/>
          </a:p>
          <a:p>
            <a:pPr marL="0" indent="0">
              <a:buNone/>
            </a:pPr>
            <a:r>
              <a:rPr kumimoji="1" lang="en-US" altLang="ja-JP" dirty="0">
                <a:hlinkClick r:id="rId1"/>
              </a:rPr>
              <a:t>tk1yk2@gmail.com</a:t>
            </a:r>
            <a:endParaRPr kumimoji="1" lang="en-US" altLang="ja-JP" dirty="0"/>
          </a:p>
          <a:p>
            <a:pPr marL="0" indent="0">
              <a:buNone/>
            </a:pPr>
            <a:r>
              <a:rPr kumimoji="1" lang="en-US" altLang="ja-JP" dirty="0">
                <a:hlinkClick r:id="rId2"/>
              </a:rPr>
              <a:t>Kawakami@fpc7.com</a:t>
            </a:r>
            <a:endParaRPr kumimoji="1" lang="en-US" altLang="ja-JP" dirty="0"/>
          </a:p>
          <a:p>
            <a:pPr marL="0" indent="0">
              <a:buNone/>
            </a:pPr>
            <a:endParaRPr kumimoji="1" lang="en-US" altLang="ja-JP" dirty="0"/>
          </a:p>
          <a:p>
            <a:endParaRPr kumimoji="1" lang="ja-JP" altLang="en-US" dirty="0"/>
          </a:p>
        </p:txBody>
      </p:sp>
      <p:pic>
        <p:nvPicPr>
          <p:cNvPr id="4" name="図 3"/>
          <p:cNvPicPr>
            <a:picLocks noChangeAspect="1"/>
          </p:cNvPicPr>
          <p:nvPr/>
        </p:nvPicPr>
        <p:blipFill>
          <a:blip r:embed="rId3"/>
          <a:stretch>
            <a:fillRect/>
          </a:stretch>
        </p:blipFill>
        <p:spPr>
          <a:xfrm>
            <a:off x="8745489" y="4293096"/>
            <a:ext cx="1209453" cy="1600200"/>
          </a:xfrm>
          <a:prstGeom prst="rect">
            <a:avLst/>
          </a:prstGeom>
        </p:spPr>
      </p:pic>
    </p:spTree>
  </p:cSld>
  <p:clrMapOvr>
    <a:masterClrMapping/>
  </p:clrMapOvr>
</p:sld>
</file>

<file path=ppt/theme/theme1.xml><?xml version="1.0" encoding="utf-8"?>
<a:theme xmlns:a="http://schemas.openxmlformats.org/drawingml/2006/main" name="ウィスプ">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2727</Words>
  <Application>WPS Presentation</Application>
  <PresentationFormat>ワイド画面</PresentationFormat>
  <Paragraphs>85</Paragraphs>
  <Slides>9</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9</vt:i4>
      </vt:variant>
    </vt:vector>
  </HeadingPairs>
  <TitlesOfParts>
    <vt:vector size="21" baseType="lpstr">
      <vt:lpstr>Arial</vt:lpstr>
      <vt:lpstr>ＭＳ Ｐゴシック</vt:lpstr>
      <vt:lpstr>Wingdings</vt:lpstr>
      <vt:lpstr>Wingdings 3</vt:lpstr>
      <vt:lpstr>Arial</vt:lpstr>
      <vt:lpstr>メイリオ</vt:lpstr>
      <vt:lpstr>Century Gothic</vt:lpstr>
      <vt:lpstr>Euphorigenic</vt:lpstr>
      <vt:lpstr>Microsoft YaHei</vt:lpstr>
      <vt:lpstr>ＭＳ Ｐゴシック</vt:lpstr>
      <vt:lpstr>Calibri</vt:lpstr>
      <vt:lpstr>ウィスプ</vt:lpstr>
      <vt:lpstr>川上塾の目的</vt:lpstr>
      <vt:lpstr>PowerPoint 演示文稿</vt:lpstr>
      <vt:lpstr>歴史認識なければ、現在と未来が見えない！ ー「現在」の意味は「過去」の位置づけによって決まる</vt:lpstr>
      <vt:lpstr>川上塾の「第一の目的」は「日本の国益」を論議し定めること</vt:lpstr>
      <vt:lpstr>川上塾の「第二の目的」は外国から日本を護る</vt:lpstr>
      <vt:lpstr>川上塾の「第三の目的」は日本の「転落」を防ぐことにある</vt:lpstr>
      <vt:lpstr>川上塾の「第四の目的」は「将来」の日本復興に向けての「結舎つくり」にある</vt:lpstr>
      <vt:lpstr>川上塾の「第五の目的」は、Z世代、ミレニアム世代中心に救国の同士を集め一団となって日本再生を目指す</vt:lpstr>
      <vt:lpstr>川上高司紹介 （拓殖大学教授）</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歴史認識</dc:title>
  <dc:creator>tkawakam</dc:creator>
  <cp:lastModifiedBy>takuya</cp:lastModifiedBy>
  <cp:revision>26</cp:revision>
  <dcterms:created xsi:type="dcterms:W3CDTF">2021-08-24T13:23:00Z</dcterms:created>
  <dcterms:modified xsi:type="dcterms:W3CDTF">2022-07-18T05:01:01Z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1041-10.8.0.5745</vt:lpwstr>
  </property>
</Properties>
</file>